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3" r:id="rId5"/>
    <p:sldId id="274" r:id="rId6"/>
    <p:sldId id="261" r:id="rId7"/>
    <p:sldId id="267" r:id="rId8"/>
    <p:sldId id="268" r:id="rId9"/>
    <p:sldId id="269" r:id="rId10"/>
    <p:sldId id="270" r:id="rId11"/>
    <p:sldId id="271" r:id="rId12"/>
    <p:sldId id="260" r:id="rId13"/>
    <p:sldId id="275" r:id="rId14"/>
    <p:sldId id="262" r:id="rId15"/>
    <p:sldId id="263" r:id="rId16"/>
    <p:sldId id="265" r:id="rId17"/>
    <p:sldId id="264" r:id="rId18"/>
    <p:sldId id="272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F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1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12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E53364-CDFC-2B00-E3A9-4BA076D6FD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37AF6DD-AA65-055C-03AA-B9678C3E15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FD5FBC-5C33-9006-C3E5-CD205B72B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D257-ED90-40CF-A947-A3012E3B6A42}" type="datetimeFigureOut">
              <a:rPr lang="zh-CN" altLang="en-US" smtClean="0"/>
              <a:t>2023/12/14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B6E6AC-7551-C7D8-233C-8A8FC6B3A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E95E56-2898-E41A-2757-AEFBD5E2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A4BCE-15F1-42C3-B577-B09348512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465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B383B2-D1AD-1737-F20D-AF0948EF3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4B0D176-F74B-A78E-3181-CBD0C61269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404EED-B8BF-B041-3686-1F256AB14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D257-ED90-40CF-A947-A3012E3B6A42}" type="datetimeFigureOut">
              <a:rPr lang="zh-CN" altLang="en-US" smtClean="0"/>
              <a:t>2023/12/14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C21C54-136E-B9D3-37DB-472CA04AF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2D39CB-5009-A10E-4000-54D8C80DD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A4BCE-15F1-42C3-B577-B09348512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755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0BFA4C4-63D3-1CC7-F0B7-E69DEBB7FA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86243A5-666C-2C13-0AAB-290055A81E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90631A-DACE-B106-EE3E-E568A3EB4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D257-ED90-40CF-A947-A3012E3B6A42}" type="datetimeFigureOut">
              <a:rPr lang="zh-CN" altLang="en-US" smtClean="0"/>
              <a:t>2023/12/14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C312F0-0C68-B64F-4F44-5BDF2DE12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B03CC6-D193-B663-72F2-390D6E873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A4BCE-15F1-42C3-B577-B09348512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100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10418B-B721-EC4C-1992-089C360F9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8CEF71-0607-8DB5-1FC4-DAF7B9558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943ECA-B61E-D29F-B0E1-A10C0AE12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D257-ED90-40CF-A947-A3012E3B6A42}" type="datetimeFigureOut">
              <a:rPr lang="zh-CN" altLang="en-US" smtClean="0"/>
              <a:t>2023/12/14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E902DF-DFEF-79FA-52C0-EFDE27169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A927C8-4502-AB38-7E7B-19F47DA81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A4BCE-15F1-42C3-B577-B09348512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762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F0C51D-40D7-B627-D351-6DDC95A97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0F4EE7-7D4C-8267-E774-142D530BA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51949C-69A6-8C13-23E3-3993261FF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D257-ED90-40CF-A947-A3012E3B6A42}" type="datetimeFigureOut">
              <a:rPr lang="zh-CN" altLang="en-US" smtClean="0"/>
              <a:t>2023/12/14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2F82CE-C66E-3A6D-E279-106EEACFD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5E2CA1-7E27-9CE8-4384-5E4E70A0A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A4BCE-15F1-42C3-B577-B09348512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980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2AAAC1-5628-D1AF-BE61-7135CBF6C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FA589F-F5A7-2484-7122-5B550717EE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9204690-7647-8537-D5DB-AD52CBAACB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A925250-BED1-F8AF-11E3-C1C3CA477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D257-ED90-40CF-A947-A3012E3B6A42}" type="datetimeFigureOut">
              <a:rPr lang="zh-CN" altLang="en-US" smtClean="0"/>
              <a:t>2023/12/14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5692774-2084-840A-3796-2BEDF080F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E9FED20-9FB8-CAFF-C12B-F874B3AAE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A4BCE-15F1-42C3-B577-B09348512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383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9F829-8990-4E38-7DA3-7C1C235A8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9D2BC7-9EB7-8D7B-E1F2-D61968BF8E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902DBC5-01F3-B628-E441-AE84461B39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716C5E2-06FC-1908-B1F4-350D4015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736B9A7-1930-768F-A6B3-FEB955F3AB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071660-9121-B051-B4CF-D9115D515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D257-ED90-40CF-A947-A3012E3B6A42}" type="datetimeFigureOut">
              <a:rPr lang="zh-CN" altLang="en-US" smtClean="0"/>
              <a:t>2023/12/14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65A2005-A8D6-F63C-52DB-E5497F208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8C501DE-0081-CD34-5D05-B5E140455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A4BCE-15F1-42C3-B577-B09348512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3143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286EB0-50F2-1B6B-5236-BEC46C135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66668BB-BF16-4446-5421-6748D3752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D257-ED90-40CF-A947-A3012E3B6A42}" type="datetimeFigureOut">
              <a:rPr lang="zh-CN" altLang="en-US" smtClean="0"/>
              <a:t>2023/12/14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B36D570-3BAD-99E6-446C-0979C0A52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7D9C6E1-9AD7-0477-31C4-9F6354739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A4BCE-15F1-42C3-B577-B09348512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0260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65636A5-BE65-2EB2-F34B-0FD6FCDE5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D257-ED90-40CF-A947-A3012E3B6A42}" type="datetimeFigureOut">
              <a:rPr lang="zh-CN" altLang="en-US" smtClean="0"/>
              <a:t>2023/12/14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F3E1C1C-72E7-7999-5729-049B29D95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380FAA-1863-BF08-CA66-729A9A57F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A4BCE-15F1-42C3-B577-B09348512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144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F81929-B5CF-6A2C-E8B4-D631583C3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3858AB-C175-6005-D5DD-148108E69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980AF22-C9D0-911E-1E73-EE1B005A90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F35BEDB-9470-6FBF-C7D1-65E42C6CD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D257-ED90-40CF-A947-A3012E3B6A42}" type="datetimeFigureOut">
              <a:rPr lang="zh-CN" altLang="en-US" smtClean="0"/>
              <a:t>2023/12/14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758977B-E189-FD89-CB8E-4C8051150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D119D0-C611-D3D5-A69F-6FF57BFD3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A4BCE-15F1-42C3-B577-B09348512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697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412A6D-B8A4-E14E-31A6-CC88A030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7D59AFC-3B8A-59A2-FD45-B47E519C9E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E19DA35-0E00-1515-9A4A-1798F9D239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E90E54-A451-655F-674E-814A18B58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D257-ED90-40CF-A947-A3012E3B6A42}" type="datetimeFigureOut">
              <a:rPr lang="zh-CN" altLang="en-US" smtClean="0"/>
              <a:t>2023/12/14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1AFD9CB-FBBD-57C1-0EA4-45F1520CC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289970F-2FB5-CE35-9FE5-82EE0CCF9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A4BCE-15F1-42C3-B577-B09348512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936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6761AE7-7551-6EE7-D7B9-979647679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DAD2CE-C259-5EF1-C6D5-E48155451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90C1C5-9936-9A2C-134F-816A36CD1F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7CD257-ED90-40CF-A947-A3012E3B6A42}" type="datetimeFigureOut">
              <a:rPr lang="zh-CN" altLang="en-US" smtClean="0"/>
              <a:t>2023/12/14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B4B6FA-0036-E8A8-4FC1-DF3B8FDC10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C092BD-03BD-9427-1471-F9A29016A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A4BCE-15F1-42C3-B577-B09348512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034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2">
            <a:extLst>
              <a:ext uri="{FF2B5EF4-FFF2-40B4-BE49-F238E27FC236}">
                <a16:creationId xmlns:a16="http://schemas.microsoft.com/office/drawing/2014/main" id="{F1C65605-A801-14B4-E060-29F034F0E220}"/>
              </a:ext>
            </a:extLst>
          </p:cNvPr>
          <p:cNvSpPr txBox="1">
            <a:spLocks/>
          </p:cNvSpPr>
          <p:nvPr/>
        </p:nvSpPr>
        <p:spPr>
          <a:xfrm>
            <a:off x="4447674" y="4190250"/>
            <a:ext cx="3619500" cy="923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b="1" spc="300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汇报人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：沈天威</a:t>
            </a:r>
            <a:endParaRPr lang="en-US" altLang="zh-CN" b="1" dirty="0">
              <a:latin typeface="Adobe 黑体 Std R" panose="020B0400000000000000" pitchFamily="34" charset="-122"/>
              <a:ea typeface="Adobe 黑体 Std R" panose="020B0400000000000000" pitchFamily="34" charset="-122"/>
              <a:cs typeface="+mj-cs"/>
            </a:endParaRPr>
          </a:p>
          <a:p>
            <a:pPr algn="l"/>
            <a:r>
              <a:rPr lang="zh-CN" altLang="en-US" b="1" spc="300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日期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：</a:t>
            </a:r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2023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年</a:t>
            </a:r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12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月</a:t>
            </a:r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14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日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7890E02-2E06-A4BB-4A83-0152D666F399}"/>
              </a:ext>
            </a:extLst>
          </p:cNvPr>
          <p:cNvSpPr/>
          <p:nvPr/>
        </p:nvSpPr>
        <p:spPr>
          <a:xfrm>
            <a:off x="0" y="-54142"/>
            <a:ext cx="12192000" cy="52938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01B4216-D3A6-F222-7992-DC11210CBC52}"/>
              </a:ext>
            </a:extLst>
          </p:cNvPr>
          <p:cNvSpPr txBox="1"/>
          <p:nvPr/>
        </p:nvSpPr>
        <p:spPr>
          <a:xfrm>
            <a:off x="2438889" y="2667750"/>
            <a:ext cx="7637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+mn-ea"/>
              </a:rPr>
              <a:t>基于</a:t>
            </a:r>
            <a:r>
              <a:rPr lang="zh-CN" altLang="en-US" sz="4000" b="1" dirty="0">
                <a:solidFill>
                  <a:srgbClr val="00B050"/>
                </a:solidFill>
                <a:latin typeface="+mn-ea"/>
              </a:rPr>
              <a:t>图像识别</a:t>
            </a:r>
            <a:r>
              <a:rPr lang="zh-CN" altLang="en-US" sz="4000" b="1" dirty="0">
                <a:latin typeface="+mn-ea"/>
              </a:rPr>
              <a:t>的中药粉末图鉴定</a:t>
            </a:r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8391C3F2-B4FF-AE5A-0CFF-1A34C039E9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46705"/>
            <a:ext cx="3007894" cy="422526"/>
          </a:xfrm>
        </p:spPr>
        <p:txBody>
          <a:bodyPr>
            <a:normAutofit/>
          </a:bodyPr>
          <a:lstStyle/>
          <a:p>
            <a:pPr algn="l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中药鉴定学汇报</a:t>
            </a:r>
          </a:p>
        </p:txBody>
      </p:sp>
    </p:spTree>
    <p:extLst>
      <p:ext uri="{BB962C8B-B14F-4D97-AF65-F5344CB8AC3E}">
        <p14:creationId xmlns:p14="http://schemas.microsoft.com/office/powerpoint/2010/main" val="2143416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7890E02-2E06-A4BB-4A83-0152D666F399}"/>
              </a:ext>
            </a:extLst>
          </p:cNvPr>
          <p:cNvSpPr/>
          <p:nvPr/>
        </p:nvSpPr>
        <p:spPr>
          <a:xfrm>
            <a:off x="0" y="-54142"/>
            <a:ext cx="12192000" cy="52938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B5431136-9D1C-140B-BACD-1D2D805A58D6}"/>
              </a:ext>
            </a:extLst>
          </p:cNvPr>
          <p:cNvSpPr txBox="1">
            <a:spLocks/>
          </p:cNvSpPr>
          <p:nvPr/>
        </p:nvSpPr>
        <p:spPr>
          <a:xfrm>
            <a:off x="1" y="46705"/>
            <a:ext cx="4331367" cy="422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卷积神经网络</a:t>
            </a:r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-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全连接层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413EFE-70A4-36B3-646E-FD6571B70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90933"/>
            <a:ext cx="12192000" cy="654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04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7890E02-2E06-A4BB-4A83-0152D666F399}"/>
              </a:ext>
            </a:extLst>
          </p:cNvPr>
          <p:cNvSpPr/>
          <p:nvPr/>
        </p:nvSpPr>
        <p:spPr>
          <a:xfrm>
            <a:off x="0" y="-54142"/>
            <a:ext cx="12192000" cy="52938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B5431136-9D1C-140B-BACD-1D2D805A58D6}"/>
              </a:ext>
            </a:extLst>
          </p:cNvPr>
          <p:cNvSpPr txBox="1">
            <a:spLocks/>
          </p:cNvSpPr>
          <p:nvPr/>
        </p:nvSpPr>
        <p:spPr>
          <a:xfrm>
            <a:off x="1" y="46705"/>
            <a:ext cx="4331367" cy="422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卷积神经网络</a:t>
            </a:r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-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全连接层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183A6D-16C7-0A9B-BE80-957E4A60C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71" y="570078"/>
            <a:ext cx="11931257" cy="584559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F3B213D-5FC3-E7F9-045E-E1D5F6988F5A}"/>
              </a:ext>
            </a:extLst>
          </p:cNvPr>
          <p:cNvSpPr/>
          <p:nvPr/>
        </p:nvSpPr>
        <p:spPr>
          <a:xfrm>
            <a:off x="10930689" y="570078"/>
            <a:ext cx="1130969" cy="681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785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7890E02-2E06-A4BB-4A83-0152D666F399}"/>
              </a:ext>
            </a:extLst>
          </p:cNvPr>
          <p:cNvSpPr/>
          <p:nvPr/>
        </p:nvSpPr>
        <p:spPr>
          <a:xfrm>
            <a:off x="0" y="-54142"/>
            <a:ext cx="12192000" cy="52938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8391C3F2-B4FF-AE5A-0CFF-1A34C039E9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6705"/>
            <a:ext cx="3753853" cy="422526"/>
          </a:xfrm>
        </p:spPr>
        <p:txBody>
          <a:bodyPr>
            <a:normAutofit/>
          </a:bodyPr>
          <a:lstStyle/>
          <a:p>
            <a:pPr algn="l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实战模拟</a:t>
            </a:r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-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粉末图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EBDC1D-D282-00A1-406B-FFBF8651C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447" y="469231"/>
            <a:ext cx="2231887" cy="6350138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FBF9A293-2E53-7A72-137A-02C69DC46D3A}"/>
              </a:ext>
            </a:extLst>
          </p:cNvPr>
          <p:cNvCxnSpPr>
            <a:cxnSpLocks/>
          </p:cNvCxnSpPr>
          <p:nvPr/>
        </p:nvCxnSpPr>
        <p:spPr>
          <a:xfrm>
            <a:off x="3308684" y="3218447"/>
            <a:ext cx="183663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83DC12CD-6DD8-9C97-43D5-791243D3F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689" y="616858"/>
            <a:ext cx="2136064" cy="611051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4FABDF8-997F-C30A-A990-71835896BBEE}"/>
              </a:ext>
            </a:extLst>
          </p:cNvPr>
          <p:cNvSpPr txBox="1"/>
          <p:nvPr/>
        </p:nvSpPr>
        <p:spPr>
          <a:xfrm>
            <a:off x="3840939" y="2756783"/>
            <a:ext cx="1043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Arial Black" panose="020B0A04020102020204" pitchFamily="34" charset="0"/>
              </a:rPr>
              <a:t>当归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8FB024E-C9E1-D4B2-3D21-C20D7F84B532}"/>
              </a:ext>
            </a:extLst>
          </p:cNvPr>
          <p:cNvCxnSpPr>
            <a:cxnSpLocks/>
          </p:cNvCxnSpPr>
          <p:nvPr/>
        </p:nvCxnSpPr>
        <p:spPr>
          <a:xfrm>
            <a:off x="7481541" y="3218447"/>
            <a:ext cx="183663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B913952B-D70E-20A0-F575-D15B9EEA1FA0}"/>
              </a:ext>
            </a:extLst>
          </p:cNvPr>
          <p:cNvSpPr txBox="1"/>
          <p:nvPr/>
        </p:nvSpPr>
        <p:spPr>
          <a:xfrm>
            <a:off x="7801385" y="2756783"/>
            <a:ext cx="1122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Arial Black" panose="020B0A04020102020204" pitchFamily="34" charset="0"/>
              </a:rPr>
              <a:t>李佳骏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23A7C26-8EE0-356D-91DE-AC9C5DE48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506901" y="2474110"/>
            <a:ext cx="6110512" cy="234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59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7890E02-2E06-A4BB-4A83-0152D666F399}"/>
              </a:ext>
            </a:extLst>
          </p:cNvPr>
          <p:cNvSpPr/>
          <p:nvPr/>
        </p:nvSpPr>
        <p:spPr>
          <a:xfrm>
            <a:off x="0" y="-54142"/>
            <a:ext cx="12192000" cy="52938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8391C3F2-B4FF-AE5A-0CFF-1A34C039E9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6705"/>
            <a:ext cx="3753853" cy="422526"/>
          </a:xfrm>
        </p:spPr>
        <p:txBody>
          <a:bodyPr>
            <a:normAutofit/>
          </a:bodyPr>
          <a:lstStyle/>
          <a:p>
            <a:pPr algn="l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实战模拟</a:t>
            </a:r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-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粉末图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A06880A-A317-EF5D-5CA9-97262B32C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06" y="685798"/>
            <a:ext cx="3088108" cy="23160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3C9A9E5-342F-AC71-5BE6-184BC1BED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184" y="685798"/>
            <a:ext cx="3184357" cy="238826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EE94D44-23E0-CBDB-8172-7E0E8D64C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590" y="685798"/>
            <a:ext cx="3184357" cy="238826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16DEDDA-EEE8-F996-6DC4-E4731F71DC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07" y="3783929"/>
            <a:ext cx="3088108" cy="231608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C31B491-42A4-0607-90B2-31AAFC89F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185" y="3783929"/>
            <a:ext cx="3088108" cy="231608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2B12B4A-DB2F-4D74-C5A7-676827034D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590" y="3711743"/>
            <a:ext cx="3184357" cy="238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173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7890E02-2E06-A4BB-4A83-0152D666F399}"/>
              </a:ext>
            </a:extLst>
          </p:cNvPr>
          <p:cNvSpPr/>
          <p:nvPr/>
        </p:nvSpPr>
        <p:spPr>
          <a:xfrm>
            <a:off x="0" y="-54142"/>
            <a:ext cx="12192000" cy="52938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8391C3F2-B4FF-AE5A-0CFF-1A34C039E9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6705"/>
            <a:ext cx="3753853" cy="422526"/>
          </a:xfrm>
        </p:spPr>
        <p:txBody>
          <a:bodyPr>
            <a:normAutofit/>
          </a:bodyPr>
          <a:lstStyle/>
          <a:p>
            <a:pPr algn="l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实战模拟</a:t>
            </a:r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-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粉末图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B74D14-95E4-7CCE-BEF7-55B0ECE4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043" y="727501"/>
            <a:ext cx="3022075" cy="229827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E9808CC-E566-1B48-486B-7F1D9BCAE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2" y="727501"/>
            <a:ext cx="6110512" cy="2346397"/>
          </a:xfrm>
          <a:prstGeom prst="rect">
            <a:avLst/>
          </a:prstGeom>
        </p:spPr>
      </p:pic>
      <p:sp>
        <p:nvSpPr>
          <p:cNvPr id="5" name="箭头: 右 4">
            <a:extLst>
              <a:ext uri="{FF2B5EF4-FFF2-40B4-BE49-F238E27FC236}">
                <a16:creationId xmlns:a16="http://schemas.microsoft.com/office/drawing/2014/main" id="{9F852F56-FC14-33CB-8165-67D58BCC3E49}"/>
              </a:ext>
            </a:extLst>
          </p:cNvPr>
          <p:cNvSpPr/>
          <p:nvPr/>
        </p:nvSpPr>
        <p:spPr>
          <a:xfrm>
            <a:off x="6434442" y="1636004"/>
            <a:ext cx="1552073" cy="5293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E9000D0-1713-EA7F-FDEA-4192AD759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02" y="4181990"/>
            <a:ext cx="6110512" cy="1262726"/>
          </a:xfrm>
          <a:prstGeom prst="rect">
            <a:avLst/>
          </a:prstGeom>
        </p:spPr>
      </p:pic>
      <p:sp>
        <p:nvSpPr>
          <p:cNvPr id="8" name="箭头: 右 7">
            <a:extLst>
              <a:ext uri="{FF2B5EF4-FFF2-40B4-BE49-F238E27FC236}">
                <a16:creationId xmlns:a16="http://schemas.microsoft.com/office/drawing/2014/main" id="{9ADE3F9D-961B-B460-4E48-69E2AC6A2C5D}"/>
              </a:ext>
            </a:extLst>
          </p:cNvPr>
          <p:cNvSpPr/>
          <p:nvPr/>
        </p:nvSpPr>
        <p:spPr>
          <a:xfrm>
            <a:off x="6500950" y="4548659"/>
            <a:ext cx="1552073" cy="5293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726E805-E76A-985C-E227-A371F4ACB7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6059" y="3832229"/>
            <a:ext cx="2756042" cy="196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423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7890E02-2E06-A4BB-4A83-0152D666F399}"/>
              </a:ext>
            </a:extLst>
          </p:cNvPr>
          <p:cNvSpPr/>
          <p:nvPr/>
        </p:nvSpPr>
        <p:spPr>
          <a:xfrm>
            <a:off x="0" y="-54142"/>
            <a:ext cx="12192000" cy="52938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8391C3F2-B4FF-AE5A-0CFF-1A34C039E9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6705"/>
            <a:ext cx="4608095" cy="422526"/>
          </a:xfrm>
        </p:spPr>
        <p:txBody>
          <a:bodyPr>
            <a:normAutofit/>
          </a:bodyPr>
          <a:lstStyle/>
          <a:p>
            <a:pPr algn="l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实战模拟</a:t>
            </a:r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-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中药鉴别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318F2F-F8DD-01E3-431E-201624970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931" y="570078"/>
            <a:ext cx="7150467" cy="1974951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ACE3690-CFE9-AD71-5DCE-9B911ACBB4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454541"/>
              </p:ext>
            </p:extLst>
          </p:nvPr>
        </p:nvGraphicFramePr>
        <p:xfrm>
          <a:off x="1804736" y="3326729"/>
          <a:ext cx="7946858" cy="35312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28275">
                  <a:extLst>
                    <a:ext uri="{9D8B030D-6E8A-4147-A177-3AD203B41FA5}">
                      <a16:colId xmlns:a16="http://schemas.microsoft.com/office/drawing/2014/main" val="2551515074"/>
                    </a:ext>
                  </a:extLst>
                </a:gridCol>
                <a:gridCol w="4018583">
                  <a:extLst>
                    <a:ext uri="{9D8B030D-6E8A-4147-A177-3AD203B41FA5}">
                      <a16:colId xmlns:a16="http://schemas.microsoft.com/office/drawing/2014/main" val="2349427988"/>
                    </a:ext>
                  </a:extLst>
                </a:gridCol>
              </a:tblGrid>
              <a:tr h="282993">
                <a:tc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effectLst/>
                        </a:rPr>
                        <a:t>图像增强方法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effectLst/>
                        </a:rPr>
                        <a:t>代码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2502056"/>
                  </a:ext>
                </a:extLst>
              </a:tr>
              <a:tr h="295298"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1.</a:t>
                      </a:r>
                      <a:r>
                        <a:rPr lang="zh-CN" sz="1050" kern="100">
                          <a:effectLst/>
                        </a:rPr>
                        <a:t>水平镜像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effectLst/>
                        </a:rPr>
                        <a:t>附件</a:t>
                      </a:r>
                      <a:r>
                        <a:rPr lang="en-US" sz="1050" kern="100">
                          <a:effectLst/>
                        </a:rPr>
                        <a:t>2main</a:t>
                      </a:r>
                      <a:r>
                        <a:rPr lang="zh-CN" sz="1050" kern="100">
                          <a:effectLst/>
                        </a:rPr>
                        <a:t>中</a:t>
                      </a:r>
                      <a:r>
                        <a:rPr lang="en-US" sz="1050" kern="100">
                          <a:effectLst/>
                        </a:rPr>
                        <a:t>flip()</a:t>
                      </a:r>
                      <a:r>
                        <a:rPr lang="zh-CN" sz="1050" kern="100">
                          <a:effectLst/>
                        </a:rPr>
                        <a:t>函数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3564091"/>
                  </a:ext>
                </a:extLst>
              </a:tr>
              <a:tr h="295298"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2.</a:t>
                      </a:r>
                      <a:r>
                        <a:rPr lang="zh-CN" sz="1050" kern="100">
                          <a:effectLst/>
                        </a:rPr>
                        <a:t>固定区域裁剪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effectLst/>
                        </a:rPr>
                        <a:t>附件</a:t>
                      </a:r>
                      <a:r>
                        <a:rPr lang="en-US" sz="1050" kern="100">
                          <a:effectLst/>
                        </a:rPr>
                        <a:t>2main</a:t>
                      </a:r>
                      <a:r>
                        <a:rPr lang="zh-CN" sz="1050" kern="100">
                          <a:effectLst/>
                        </a:rPr>
                        <a:t>中分割函数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2108454"/>
                  </a:ext>
                </a:extLst>
              </a:tr>
              <a:tr h="295298"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3.</a:t>
                      </a:r>
                      <a:r>
                        <a:rPr lang="zh-CN" sz="1050" kern="100">
                          <a:effectLst/>
                        </a:rPr>
                        <a:t>直方图均衡化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effectLst/>
                        </a:rPr>
                        <a:t>附件</a:t>
                      </a:r>
                      <a:r>
                        <a:rPr lang="en-US" sz="1050" kern="100">
                          <a:effectLst/>
                        </a:rPr>
                        <a:t>2main</a:t>
                      </a:r>
                      <a:r>
                        <a:rPr lang="zh-CN" sz="1050" kern="100">
                          <a:effectLst/>
                        </a:rPr>
                        <a:t>中</a:t>
                      </a:r>
                      <a:r>
                        <a:rPr lang="en-US" sz="1050" kern="100">
                          <a:effectLst/>
                        </a:rPr>
                        <a:t>hist()</a:t>
                      </a:r>
                      <a:r>
                        <a:rPr lang="zh-CN" sz="1050" kern="100">
                          <a:effectLst/>
                        </a:rPr>
                        <a:t>函数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9866667"/>
                  </a:ext>
                </a:extLst>
              </a:tr>
              <a:tr h="295298"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4.</a:t>
                      </a:r>
                      <a:r>
                        <a:rPr lang="zh-CN" sz="1050" kern="100">
                          <a:effectLst/>
                        </a:rPr>
                        <a:t>椒盐噪声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effectLst/>
                        </a:rPr>
                        <a:t>附件</a:t>
                      </a:r>
                      <a:r>
                        <a:rPr lang="en-US" sz="1050" kern="100">
                          <a:effectLst/>
                        </a:rPr>
                        <a:t>2main</a:t>
                      </a:r>
                      <a:r>
                        <a:rPr lang="zh-CN" sz="1050" kern="100">
                          <a:effectLst/>
                        </a:rPr>
                        <a:t>中</a:t>
                      </a:r>
                      <a:r>
                        <a:rPr lang="en-US" sz="1050" kern="100">
                          <a:effectLst/>
                        </a:rPr>
                        <a:t>sp_noise()</a:t>
                      </a:r>
                      <a:r>
                        <a:rPr lang="zh-CN" sz="1050" kern="100">
                          <a:effectLst/>
                        </a:rPr>
                        <a:t>函数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81264473"/>
                  </a:ext>
                </a:extLst>
              </a:tr>
              <a:tr h="295298"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5.</a:t>
                      </a:r>
                      <a:r>
                        <a:rPr lang="zh-CN" sz="1050" kern="100">
                          <a:effectLst/>
                        </a:rPr>
                        <a:t>高斯噪声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effectLst/>
                        </a:rPr>
                        <a:t>附件</a:t>
                      </a:r>
                      <a:r>
                        <a:rPr lang="en-US" sz="1050" kern="100">
                          <a:effectLst/>
                        </a:rPr>
                        <a:t>2main</a:t>
                      </a:r>
                      <a:r>
                        <a:rPr lang="zh-CN" sz="1050" kern="100">
                          <a:effectLst/>
                        </a:rPr>
                        <a:t>中</a:t>
                      </a:r>
                      <a:r>
                        <a:rPr lang="en-US" sz="1050" kern="100">
                          <a:effectLst/>
                        </a:rPr>
                        <a:t>gasuss_noise()</a:t>
                      </a:r>
                      <a:r>
                        <a:rPr lang="zh-CN" sz="1050" kern="100">
                          <a:effectLst/>
                        </a:rPr>
                        <a:t>函数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3644685"/>
                  </a:ext>
                </a:extLst>
              </a:tr>
              <a:tr h="295298"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effectLst/>
                        </a:rPr>
                        <a:t>6.</a:t>
                      </a:r>
                      <a:r>
                        <a:rPr lang="zh-CN" sz="1050" kern="100" dirty="0">
                          <a:effectLst/>
                        </a:rPr>
                        <a:t>拉普拉斯变换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effectLst/>
                        </a:rPr>
                        <a:t>附件</a:t>
                      </a:r>
                      <a:r>
                        <a:rPr lang="en-US" sz="1050" kern="100">
                          <a:effectLst/>
                        </a:rPr>
                        <a:t>2main</a:t>
                      </a:r>
                      <a:r>
                        <a:rPr lang="zh-CN" sz="1050" kern="100">
                          <a:effectLst/>
                        </a:rPr>
                        <a:t>中</a:t>
                      </a:r>
                      <a:r>
                        <a:rPr lang="en-US" sz="1050" kern="100">
                          <a:effectLst/>
                        </a:rPr>
                        <a:t>laplacian()</a:t>
                      </a:r>
                      <a:r>
                        <a:rPr lang="zh-CN" sz="1050" kern="100">
                          <a:effectLst/>
                        </a:rPr>
                        <a:t>函数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9891496"/>
                  </a:ext>
                </a:extLst>
              </a:tr>
              <a:tr h="295298"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 err="1">
                          <a:effectLst/>
                        </a:rPr>
                        <a:t>7.Log</a:t>
                      </a:r>
                      <a:r>
                        <a:rPr lang="zh-CN" sz="1050" kern="100" dirty="0">
                          <a:effectLst/>
                        </a:rPr>
                        <a:t>对数变换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effectLst/>
                        </a:rPr>
                        <a:t>附件</a:t>
                      </a:r>
                      <a:r>
                        <a:rPr lang="en-US" sz="1050" kern="100">
                          <a:effectLst/>
                        </a:rPr>
                        <a:t>2main</a:t>
                      </a:r>
                      <a:r>
                        <a:rPr lang="zh-CN" sz="1050" kern="100">
                          <a:effectLst/>
                        </a:rPr>
                        <a:t>中</a:t>
                      </a:r>
                      <a:r>
                        <a:rPr lang="en-US" sz="1050" kern="100">
                          <a:effectLst/>
                        </a:rPr>
                        <a:t>log()</a:t>
                      </a:r>
                      <a:r>
                        <a:rPr lang="zh-CN" sz="1050" kern="100">
                          <a:effectLst/>
                        </a:rPr>
                        <a:t>函数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81198423"/>
                  </a:ext>
                </a:extLst>
              </a:tr>
              <a:tr h="295298"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8.</a:t>
                      </a:r>
                      <a:r>
                        <a:rPr lang="zh-CN" sz="1050" kern="100">
                          <a:effectLst/>
                        </a:rPr>
                        <a:t>伽马变换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100" dirty="0">
                          <a:effectLst/>
                        </a:rPr>
                        <a:t>附件</a:t>
                      </a:r>
                      <a:r>
                        <a:rPr lang="en-US" sz="1050" kern="100" dirty="0" err="1">
                          <a:effectLst/>
                        </a:rPr>
                        <a:t>2main</a:t>
                      </a:r>
                      <a:r>
                        <a:rPr lang="zh-CN" sz="1050" kern="100" dirty="0">
                          <a:effectLst/>
                        </a:rPr>
                        <a:t>中</a:t>
                      </a:r>
                      <a:r>
                        <a:rPr lang="en-US" sz="1050" kern="100" dirty="0">
                          <a:effectLst/>
                        </a:rPr>
                        <a:t>gamma()</a:t>
                      </a:r>
                      <a:r>
                        <a:rPr lang="zh-CN" sz="1050" kern="100" dirty="0">
                          <a:effectLst/>
                        </a:rPr>
                        <a:t>函数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6457420"/>
                  </a:ext>
                </a:extLst>
              </a:tr>
              <a:tr h="295298"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9.</a:t>
                      </a:r>
                      <a:r>
                        <a:rPr lang="zh-CN" sz="1050" kern="100">
                          <a:effectLst/>
                        </a:rPr>
                        <a:t>限制对比度自适应直方图均衡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effectLst/>
                        </a:rPr>
                        <a:t>附件</a:t>
                      </a:r>
                      <a:r>
                        <a:rPr lang="en-US" sz="1050" kern="100">
                          <a:effectLst/>
                        </a:rPr>
                        <a:t>2main</a:t>
                      </a:r>
                      <a:r>
                        <a:rPr lang="zh-CN" sz="1050" kern="100">
                          <a:effectLst/>
                        </a:rPr>
                        <a:t>中</a:t>
                      </a:r>
                      <a:r>
                        <a:rPr lang="en-US" sz="1050" kern="100">
                          <a:effectLst/>
                        </a:rPr>
                        <a:t>clahe()</a:t>
                      </a:r>
                      <a:r>
                        <a:rPr lang="zh-CN" sz="1050" kern="100">
                          <a:effectLst/>
                        </a:rPr>
                        <a:t>函数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5472995"/>
                  </a:ext>
                </a:extLst>
              </a:tr>
              <a:tr h="295298"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10.Retinex- SSR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effectLst/>
                        </a:rPr>
                        <a:t>附件</a:t>
                      </a:r>
                      <a:r>
                        <a:rPr lang="en-US" sz="1050" kern="100">
                          <a:effectLst/>
                        </a:rPr>
                        <a:t>2main</a:t>
                      </a:r>
                      <a:r>
                        <a:rPr lang="zh-CN" sz="1050" kern="100">
                          <a:effectLst/>
                        </a:rPr>
                        <a:t>中</a:t>
                      </a:r>
                      <a:r>
                        <a:rPr lang="en-US" sz="1050" kern="100">
                          <a:effectLst/>
                        </a:rPr>
                        <a:t>SSR_image()</a:t>
                      </a:r>
                      <a:r>
                        <a:rPr lang="zh-CN" sz="1050" kern="100">
                          <a:effectLst/>
                        </a:rPr>
                        <a:t>函数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7849556"/>
                  </a:ext>
                </a:extLst>
              </a:tr>
              <a:tr h="295298"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effectLst/>
                        </a:rPr>
                        <a:t>11.Retinex- MSR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100" dirty="0">
                          <a:effectLst/>
                        </a:rPr>
                        <a:t>附件</a:t>
                      </a:r>
                      <a:r>
                        <a:rPr lang="en-US" sz="1050" kern="100" dirty="0" err="1">
                          <a:effectLst/>
                        </a:rPr>
                        <a:t>2main</a:t>
                      </a:r>
                      <a:r>
                        <a:rPr lang="zh-CN" sz="1050" kern="100" dirty="0">
                          <a:effectLst/>
                        </a:rPr>
                        <a:t>中</a:t>
                      </a:r>
                      <a:r>
                        <a:rPr lang="en-US" sz="1050" kern="100" dirty="0" err="1">
                          <a:effectLst/>
                        </a:rPr>
                        <a:t>MSR_image</a:t>
                      </a:r>
                      <a:r>
                        <a:rPr lang="en-US" sz="1050" kern="100" dirty="0">
                          <a:effectLst/>
                        </a:rPr>
                        <a:t>()</a:t>
                      </a:r>
                      <a:r>
                        <a:rPr lang="zh-CN" sz="1050" kern="100" dirty="0">
                          <a:effectLst/>
                        </a:rPr>
                        <a:t>函数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9589313"/>
                  </a:ext>
                </a:extLst>
              </a:tr>
            </a:tbl>
          </a:graphicData>
        </a:graphic>
      </p:graphicFrame>
      <p:sp>
        <p:nvSpPr>
          <p:cNvPr id="7" name="箭头: 下 6">
            <a:extLst>
              <a:ext uri="{FF2B5EF4-FFF2-40B4-BE49-F238E27FC236}">
                <a16:creationId xmlns:a16="http://schemas.microsoft.com/office/drawing/2014/main" id="{B110E204-053A-861A-0B32-F54E3A59027F}"/>
              </a:ext>
            </a:extLst>
          </p:cNvPr>
          <p:cNvSpPr/>
          <p:nvPr/>
        </p:nvSpPr>
        <p:spPr>
          <a:xfrm>
            <a:off x="5486398" y="2628900"/>
            <a:ext cx="583531" cy="4511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216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7890E02-2E06-A4BB-4A83-0152D666F399}"/>
              </a:ext>
            </a:extLst>
          </p:cNvPr>
          <p:cNvSpPr/>
          <p:nvPr/>
        </p:nvSpPr>
        <p:spPr>
          <a:xfrm>
            <a:off x="0" y="-54142"/>
            <a:ext cx="12192000" cy="52938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8391C3F2-B4FF-AE5A-0CFF-1A34C039E9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6705"/>
            <a:ext cx="3753853" cy="422526"/>
          </a:xfrm>
        </p:spPr>
        <p:txBody>
          <a:bodyPr>
            <a:normAutofit/>
          </a:bodyPr>
          <a:lstStyle/>
          <a:p>
            <a:pPr algn="l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实战模拟</a:t>
            </a:r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-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中药鉴别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65C3CEF-DE40-75AC-6A27-72444D55B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638215"/>
            <a:ext cx="6261033" cy="322620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7A4A072-4112-7A53-3659-A068DE537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486" y="3290637"/>
            <a:ext cx="7415093" cy="329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890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7890E02-2E06-A4BB-4A83-0152D666F399}"/>
              </a:ext>
            </a:extLst>
          </p:cNvPr>
          <p:cNvSpPr/>
          <p:nvPr/>
        </p:nvSpPr>
        <p:spPr>
          <a:xfrm>
            <a:off x="0" y="-54142"/>
            <a:ext cx="12192000" cy="52938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8391C3F2-B4FF-AE5A-0CFF-1A34C039E9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6705"/>
            <a:ext cx="3753853" cy="422526"/>
          </a:xfrm>
        </p:spPr>
        <p:txBody>
          <a:bodyPr>
            <a:normAutofit/>
          </a:bodyPr>
          <a:lstStyle/>
          <a:p>
            <a:pPr algn="l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实战模拟</a:t>
            </a:r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-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粉末图问题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D776DF8-7136-A552-C4E6-EB0A60524503}"/>
              </a:ext>
            </a:extLst>
          </p:cNvPr>
          <p:cNvSpPr txBox="1"/>
          <p:nvPr/>
        </p:nvSpPr>
        <p:spPr>
          <a:xfrm>
            <a:off x="2039353" y="1943099"/>
            <a:ext cx="85063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1</a:t>
            </a:r>
            <a:r>
              <a:rPr lang="zh-CN" altLang="en-US" sz="2800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、数据来源问题</a:t>
            </a:r>
            <a:r>
              <a:rPr lang="en-US" altLang="zh-CN" sz="2800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-</a:t>
            </a:r>
            <a:r>
              <a:rPr lang="zh-CN" altLang="en-US" sz="2800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颜色、批次</a:t>
            </a:r>
            <a:endParaRPr lang="en-US" altLang="zh-CN" sz="2800" b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endParaRPr lang="en-US" altLang="zh-CN" sz="2800" b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en-US" altLang="zh-CN" sz="2800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2</a:t>
            </a:r>
            <a:r>
              <a:rPr lang="zh-CN" altLang="en-US" sz="2800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、特征图像中特征组成部分的缺失问题</a:t>
            </a:r>
            <a:endParaRPr lang="en-US" altLang="zh-CN" sz="2800" b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endParaRPr lang="en-US" altLang="zh-CN" sz="2800" b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en-US" altLang="zh-CN" sz="2800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3</a:t>
            </a:r>
            <a:r>
              <a:rPr lang="zh-CN" altLang="en-US" sz="2800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、中药鉴定实验课中的结合粉末问题</a:t>
            </a:r>
          </a:p>
        </p:txBody>
      </p:sp>
    </p:spTree>
    <p:extLst>
      <p:ext uri="{BB962C8B-B14F-4D97-AF65-F5344CB8AC3E}">
        <p14:creationId xmlns:p14="http://schemas.microsoft.com/office/powerpoint/2010/main" val="1848076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7890E02-2E06-A4BB-4A83-0152D666F399}"/>
              </a:ext>
            </a:extLst>
          </p:cNvPr>
          <p:cNvSpPr/>
          <p:nvPr/>
        </p:nvSpPr>
        <p:spPr>
          <a:xfrm>
            <a:off x="0" y="-54142"/>
            <a:ext cx="12192000" cy="52938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8391C3F2-B4FF-AE5A-0CFF-1A34C039E9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6705"/>
            <a:ext cx="3753853" cy="422526"/>
          </a:xfrm>
        </p:spPr>
        <p:txBody>
          <a:bodyPr>
            <a:normAutofit/>
          </a:bodyPr>
          <a:lstStyle/>
          <a:p>
            <a:pPr algn="l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中药鉴定学汇报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D776DF8-7136-A552-C4E6-EB0A60524503}"/>
              </a:ext>
            </a:extLst>
          </p:cNvPr>
          <p:cNvSpPr txBox="1"/>
          <p:nvPr/>
        </p:nvSpPr>
        <p:spPr>
          <a:xfrm>
            <a:off x="3458076" y="2767280"/>
            <a:ext cx="52758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谢谢大家！</a:t>
            </a:r>
          </a:p>
        </p:txBody>
      </p:sp>
    </p:spTree>
    <p:extLst>
      <p:ext uri="{BB962C8B-B14F-4D97-AF65-F5344CB8AC3E}">
        <p14:creationId xmlns:p14="http://schemas.microsoft.com/office/powerpoint/2010/main" val="2395798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7890E02-2E06-A4BB-4A83-0152D666F399}"/>
              </a:ext>
            </a:extLst>
          </p:cNvPr>
          <p:cNvSpPr/>
          <p:nvPr/>
        </p:nvSpPr>
        <p:spPr>
          <a:xfrm>
            <a:off x="0" y="-54142"/>
            <a:ext cx="12192000" cy="52938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8391C3F2-B4FF-AE5A-0CFF-1A34C039E9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41" y="52721"/>
            <a:ext cx="4967801" cy="422526"/>
          </a:xfrm>
        </p:spPr>
        <p:txBody>
          <a:bodyPr>
            <a:normAutofit/>
          </a:bodyPr>
          <a:lstStyle/>
          <a:p>
            <a:pPr algn="l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底层原理</a:t>
            </a:r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-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人脑是怎么辨别图像的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AEB79EB-2C3B-417B-1EF1-53CBD4278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8" r="14269"/>
          <a:stretch/>
        </p:blipFill>
        <p:spPr bwMode="auto">
          <a:xfrm>
            <a:off x="655721" y="1210712"/>
            <a:ext cx="3224464" cy="4806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383CB9FE-AD46-DC38-3A68-9ADE2BCEE868}"/>
              </a:ext>
            </a:extLst>
          </p:cNvPr>
          <p:cNvCxnSpPr>
            <a:cxnSpLocks/>
          </p:cNvCxnSpPr>
          <p:nvPr/>
        </p:nvCxnSpPr>
        <p:spPr>
          <a:xfrm>
            <a:off x="4201313" y="4171139"/>
            <a:ext cx="4757821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EB5D6689-57E8-9E73-2F79-6629E6D83BC6}"/>
              </a:ext>
            </a:extLst>
          </p:cNvPr>
          <p:cNvSpPr txBox="1"/>
          <p:nvPr/>
        </p:nvSpPr>
        <p:spPr>
          <a:xfrm>
            <a:off x="9155583" y="2907431"/>
            <a:ext cx="2460907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Arial Black" panose="020B0A04020102020204" pitchFamily="34" charset="0"/>
              </a:rPr>
              <a:t>这是</a:t>
            </a:r>
            <a:endParaRPr lang="en-US" altLang="zh-CN" sz="4000" dirty="0">
              <a:latin typeface="Arial Black" panose="020B0A04020102020204" pitchFamily="34" charset="0"/>
            </a:endParaRPr>
          </a:p>
          <a:p>
            <a:r>
              <a:rPr lang="zh-CN" altLang="en-US" sz="5400" b="1" dirty="0">
                <a:solidFill>
                  <a:schemeClr val="accent4"/>
                </a:solidFill>
                <a:latin typeface="Arial Black" panose="020B0A04020102020204" pitchFamily="34" charset="0"/>
              </a:rPr>
              <a:t>沈天威</a:t>
            </a:r>
            <a:endParaRPr lang="en-US" altLang="zh-CN" sz="5400" b="1" dirty="0">
              <a:solidFill>
                <a:schemeClr val="accent4"/>
              </a:solidFill>
              <a:latin typeface="Arial Black" panose="020B0A04020102020204" pitchFamily="34" charset="0"/>
            </a:endParaRPr>
          </a:p>
          <a:p>
            <a:r>
              <a:rPr lang="zh-CN" altLang="en-US" sz="4000" dirty="0">
                <a:latin typeface="Arial Black" panose="020B0A04020102020204" pitchFamily="34" charset="0"/>
              </a:rPr>
              <a:t>吗？</a:t>
            </a:r>
            <a:endParaRPr lang="zh-CN" altLang="en-US" sz="5400" dirty="0">
              <a:latin typeface="Arial Black" panose="020B0A040201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34AC9E1-778B-1C23-4043-54075FA32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265" y="4482682"/>
            <a:ext cx="1880051" cy="215443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6BC7BE7-AC62-EA4E-B0B6-A2F4E09E6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244" y="602678"/>
            <a:ext cx="2375072" cy="344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041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7890E02-2E06-A4BB-4A83-0152D666F399}"/>
              </a:ext>
            </a:extLst>
          </p:cNvPr>
          <p:cNvSpPr/>
          <p:nvPr/>
        </p:nvSpPr>
        <p:spPr>
          <a:xfrm>
            <a:off x="0" y="-54142"/>
            <a:ext cx="12192000" cy="52938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8391C3F2-B4FF-AE5A-0CFF-1A34C039E9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46705"/>
            <a:ext cx="3206415" cy="422526"/>
          </a:xfrm>
        </p:spPr>
        <p:txBody>
          <a:bodyPr>
            <a:normAutofit/>
          </a:bodyPr>
          <a:lstStyle/>
          <a:p>
            <a:pPr algn="l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底层原理</a:t>
            </a:r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-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模拟大脑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9C4B7B-65AC-F771-2031-B8AF5CDE0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4" y="1265002"/>
            <a:ext cx="9137984" cy="455210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B73ECA0-6195-6A05-3D55-C70E0782E45E}"/>
              </a:ext>
            </a:extLst>
          </p:cNvPr>
          <p:cNvSpPr txBox="1"/>
          <p:nvPr/>
        </p:nvSpPr>
        <p:spPr>
          <a:xfrm>
            <a:off x="9396665" y="1986783"/>
            <a:ext cx="210552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卷积层</a:t>
            </a:r>
            <a:endParaRPr lang="en-US" altLang="zh-CN" sz="2800" b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algn="ctr"/>
            <a:endParaRPr lang="en-US" altLang="zh-CN" sz="2800" b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algn="ctr"/>
            <a:endParaRPr lang="en-US" altLang="zh-CN" sz="2800" b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algn="ctr"/>
            <a:r>
              <a:rPr lang="zh-CN" altLang="en-US" sz="2800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池化层</a:t>
            </a:r>
            <a:endParaRPr lang="en-US" altLang="zh-CN" sz="2800" b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algn="ctr"/>
            <a:endParaRPr lang="en-US" altLang="zh-CN" sz="2800" b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algn="ctr"/>
            <a:endParaRPr lang="en-US" altLang="zh-CN" sz="2800" b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algn="ctr"/>
            <a:r>
              <a:rPr lang="zh-CN" altLang="en-US" sz="2800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全连接层</a:t>
            </a:r>
          </a:p>
        </p:txBody>
      </p:sp>
      <p:sp>
        <p:nvSpPr>
          <p:cNvPr id="3" name="箭头: 下 2">
            <a:extLst>
              <a:ext uri="{FF2B5EF4-FFF2-40B4-BE49-F238E27FC236}">
                <a16:creationId xmlns:a16="http://schemas.microsoft.com/office/drawing/2014/main" id="{19586395-10F5-6F75-CA0E-2B11BADC71FB}"/>
              </a:ext>
            </a:extLst>
          </p:cNvPr>
          <p:cNvSpPr/>
          <p:nvPr/>
        </p:nvSpPr>
        <p:spPr>
          <a:xfrm>
            <a:off x="10311065" y="2543870"/>
            <a:ext cx="276726" cy="61361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箭头: 下 3">
            <a:extLst>
              <a:ext uri="{FF2B5EF4-FFF2-40B4-BE49-F238E27FC236}">
                <a16:creationId xmlns:a16="http://schemas.microsoft.com/office/drawing/2014/main" id="{0451241B-5217-37A3-5549-A63534BB70B5}"/>
              </a:ext>
            </a:extLst>
          </p:cNvPr>
          <p:cNvSpPr/>
          <p:nvPr/>
        </p:nvSpPr>
        <p:spPr>
          <a:xfrm>
            <a:off x="10311065" y="3836454"/>
            <a:ext cx="276726" cy="61361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854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7890E02-2E06-A4BB-4A83-0152D666F399}"/>
              </a:ext>
            </a:extLst>
          </p:cNvPr>
          <p:cNvSpPr/>
          <p:nvPr/>
        </p:nvSpPr>
        <p:spPr>
          <a:xfrm>
            <a:off x="0" y="-54142"/>
            <a:ext cx="12192000" cy="52938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8391C3F2-B4FF-AE5A-0CFF-1A34C039E9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46705"/>
            <a:ext cx="7615988" cy="422526"/>
          </a:xfrm>
        </p:spPr>
        <p:txBody>
          <a:bodyPr>
            <a:normAutofit/>
          </a:bodyPr>
          <a:lstStyle/>
          <a:p>
            <a:pPr algn="l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神经网络</a:t>
            </a:r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-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模拟大脑</a:t>
            </a:r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		</a:t>
            </a:r>
            <a:r>
              <a:rPr lang="en-US" altLang="zh-CN" b="1" dirty="0">
                <a:solidFill>
                  <a:srgbClr val="FF0000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3</a:t>
            </a:r>
            <a:r>
              <a:rPr lang="zh-CN" altLang="en-US" b="1" dirty="0">
                <a:solidFill>
                  <a:srgbClr val="FF0000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是正数还是负数？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8751C6F7-A2F3-3526-3FF6-C4F6F1F5247A}"/>
              </a:ext>
            </a:extLst>
          </p:cNvPr>
          <p:cNvSpPr/>
          <p:nvPr/>
        </p:nvSpPr>
        <p:spPr>
          <a:xfrm>
            <a:off x="3152040" y="1696452"/>
            <a:ext cx="836195" cy="866274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</a:rPr>
              <a:t>A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D27F8C7-F7AD-1003-4FC3-2FA3F743075F}"/>
              </a:ext>
            </a:extLst>
          </p:cNvPr>
          <p:cNvSpPr/>
          <p:nvPr/>
        </p:nvSpPr>
        <p:spPr>
          <a:xfrm>
            <a:off x="7848365" y="2562726"/>
            <a:ext cx="836195" cy="866274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</a:rPr>
              <a:t>D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C664FE8-A433-F4B2-F679-2579B790F063}"/>
              </a:ext>
            </a:extLst>
          </p:cNvPr>
          <p:cNvSpPr/>
          <p:nvPr/>
        </p:nvSpPr>
        <p:spPr>
          <a:xfrm>
            <a:off x="7890477" y="882316"/>
            <a:ext cx="836195" cy="866274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</a:rPr>
              <a:t>C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D01D05A3-6D2A-B5F1-6488-E073B2EFAE98}"/>
              </a:ext>
            </a:extLst>
          </p:cNvPr>
          <p:cNvSpPr/>
          <p:nvPr/>
        </p:nvSpPr>
        <p:spPr>
          <a:xfrm>
            <a:off x="5521258" y="1696452"/>
            <a:ext cx="836195" cy="86627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</a:rPr>
              <a:t>B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2EC2EE4-9FAB-82F1-A665-187E76468D60}"/>
              </a:ext>
            </a:extLst>
          </p:cNvPr>
          <p:cNvCxnSpPr>
            <a:stCxn id="6" idx="6"/>
            <a:endCxn id="9" idx="2"/>
          </p:cNvCxnSpPr>
          <p:nvPr/>
        </p:nvCxnSpPr>
        <p:spPr>
          <a:xfrm>
            <a:off x="3988235" y="2129589"/>
            <a:ext cx="153302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DB5010E4-29A5-4E6B-034F-7577D5762AF4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6357454" y="1315453"/>
            <a:ext cx="1533023" cy="81413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2918D21F-6B8D-EC92-AC8F-4FA7CDC62B61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>
          <a:xfrm>
            <a:off x="6357453" y="2129589"/>
            <a:ext cx="1490912" cy="86627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6E425CE0-23EF-5ECE-C6B1-8B23D2890C34}"/>
              </a:ext>
            </a:extLst>
          </p:cNvPr>
          <p:cNvSpPr txBox="1"/>
          <p:nvPr/>
        </p:nvSpPr>
        <p:spPr>
          <a:xfrm>
            <a:off x="4406332" y="1816768"/>
            <a:ext cx="836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W_AB</a:t>
            </a:r>
            <a:endParaRPr lang="zh-CN" altLang="en-US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1178C6B-6A4C-CF93-5771-73E7E376084C}"/>
              </a:ext>
            </a:extLst>
          </p:cNvPr>
          <p:cNvSpPr txBox="1"/>
          <p:nvPr/>
        </p:nvSpPr>
        <p:spPr>
          <a:xfrm rot="1812325">
            <a:off x="6683003" y="2596634"/>
            <a:ext cx="836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W_BD</a:t>
            </a:r>
            <a:endParaRPr lang="zh-CN" altLang="en-US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79B29D0-F2FF-BB4F-10BB-F9E33D16686B}"/>
              </a:ext>
            </a:extLst>
          </p:cNvPr>
          <p:cNvSpPr txBox="1"/>
          <p:nvPr/>
        </p:nvSpPr>
        <p:spPr>
          <a:xfrm rot="19940621">
            <a:off x="6684811" y="1370720"/>
            <a:ext cx="836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W_BC</a:t>
            </a:r>
            <a:endParaRPr lang="zh-CN" altLang="en-US" b="1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DA0E168C-C5D4-94FF-4052-971196E27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1721"/>
            <a:ext cx="1365614" cy="179997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521CE9D-3FF3-C6D5-6EE9-9D546103D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791" y="3903322"/>
            <a:ext cx="4301522" cy="181278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F2621CA1-35A7-D984-29E7-CF4068347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477" y="3892971"/>
            <a:ext cx="4301522" cy="1927864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F701787-378B-E1BC-CCDD-3B9BEAE0C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2211" y="3901721"/>
            <a:ext cx="1228887" cy="188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87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7890E02-2E06-A4BB-4A83-0152D666F399}"/>
              </a:ext>
            </a:extLst>
          </p:cNvPr>
          <p:cNvSpPr/>
          <p:nvPr/>
        </p:nvSpPr>
        <p:spPr>
          <a:xfrm>
            <a:off x="0" y="-54142"/>
            <a:ext cx="12192000" cy="52938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8391C3F2-B4FF-AE5A-0CFF-1A34C039E9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46705"/>
            <a:ext cx="7615988" cy="422526"/>
          </a:xfrm>
        </p:spPr>
        <p:txBody>
          <a:bodyPr>
            <a:normAutofit/>
          </a:bodyPr>
          <a:lstStyle/>
          <a:p>
            <a:pPr algn="l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神经网络</a:t>
            </a:r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-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模拟大脑</a:t>
            </a:r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		</a:t>
            </a:r>
            <a:r>
              <a:rPr lang="en-US" altLang="zh-CN" b="1" dirty="0">
                <a:solidFill>
                  <a:srgbClr val="FF0000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3</a:t>
            </a:r>
            <a:r>
              <a:rPr lang="zh-CN" altLang="en-US" b="1" dirty="0">
                <a:solidFill>
                  <a:srgbClr val="FF0000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是正数还是负数？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6E609D-6FBD-CD0D-ED99-B3963F3B9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7852"/>
            <a:ext cx="4766762" cy="30861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3F0E3E8-BAC3-6B18-E265-773B73460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328" y="1251286"/>
            <a:ext cx="6796897" cy="28575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CDA8CC3-6130-B726-63C3-8B2BCDFFF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945" y="4666211"/>
            <a:ext cx="3219615" cy="144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54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7890E02-2E06-A4BB-4A83-0152D666F399}"/>
              </a:ext>
            </a:extLst>
          </p:cNvPr>
          <p:cNvSpPr/>
          <p:nvPr/>
        </p:nvSpPr>
        <p:spPr>
          <a:xfrm>
            <a:off x="0" y="-54142"/>
            <a:ext cx="12192000" cy="52938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B5431136-9D1C-140B-BACD-1D2D805A58D6}"/>
              </a:ext>
            </a:extLst>
          </p:cNvPr>
          <p:cNvSpPr txBox="1">
            <a:spLocks/>
          </p:cNvSpPr>
          <p:nvPr/>
        </p:nvSpPr>
        <p:spPr>
          <a:xfrm>
            <a:off x="1" y="46705"/>
            <a:ext cx="4331367" cy="422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卷积神经网络</a:t>
            </a:r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-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卷积层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C2AC684-5022-0876-7A72-A4D966148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48" y="1071027"/>
            <a:ext cx="4921503" cy="45595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B144463-0EBC-B618-B1B9-62E356930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251" y="1155583"/>
            <a:ext cx="4940554" cy="4546834"/>
          </a:xfrm>
          <a:prstGeom prst="rect">
            <a:avLst/>
          </a:prstGeom>
        </p:spPr>
      </p:pic>
      <p:sp>
        <p:nvSpPr>
          <p:cNvPr id="13" name="箭头: 右 12">
            <a:extLst>
              <a:ext uri="{FF2B5EF4-FFF2-40B4-BE49-F238E27FC236}">
                <a16:creationId xmlns:a16="http://schemas.microsoft.com/office/drawing/2014/main" id="{FB0906E4-C0BE-EB55-822D-B0A5601A51B8}"/>
              </a:ext>
            </a:extLst>
          </p:cNvPr>
          <p:cNvSpPr/>
          <p:nvPr/>
        </p:nvSpPr>
        <p:spPr>
          <a:xfrm>
            <a:off x="5436270" y="3194384"/>
            <a:ext cx="1377616" cy="7459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610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7890E02-2E06-A4BB-4A83-0152D666F399}"/>
              </a:ext>
            </a:extLst>
          </p:cNvPr>
          <p:cNvSpPr/>
          <p:nvPr/>
        </p:nvSpPr>
        <p:spPr>
          <a:xfrm>
            <a:off x="0" y="-54142"/>
            <a:ext cx="12192000" cy="52938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B5431136-9D1C-140B-BACD-1D2D805A58D6}"/>
              </a:ext>
            </a:extLst>
          </p:cNvPr>
          <p:cNvSpPr txBox="1">
            <a:spLocks/>
          </p:cNvSpPr>
          <p:nvPr/>
        </p:nvSpPr>
        <p:spPr>
          <a:xfrm>
            <a:off x="1" y="46705"/>
            <a:ext cx="4331367" cy="422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卷积神经网络</a:t>
            </a:r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-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卷积层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1ECDAC-0847-43B5-C246-E1067A957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0376"/>
            <a:ext cx="12192000" cy="533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79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7890E02-2E06-A4BB-4A83-0152D666F399}"/>
              </a:ext>
            </a:extLst>
          </p:cNvPr>
          <p:cNvSpPr/>
          <p:nvPr/>
        </p:nvSpPr>
        <p:spPr>
          <a:xfrm>
            <a:off x="0" y="-54142"/>
            <a:ext cx="12192000" cy="52938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B5431136-9D1C-140B-BACD-1D2D805A58D6}"/>
              </a:ext>
            </a:extLst>
          </p:cNvPr>
          <p:cNvSpPr txBox="1">
            <a:spLocks/>
          </p:cNvSpPr>
          <p:nvPr/>
        </p:nvSpPr>
        <p:spPr>
          <a:xfrm>
            <a:off x="1" y="46705"/>
            <a:ext cx="4331367" cy="422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卷积神经网络</a:t>
            </a:r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-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卷积层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471823E-914D-62D9-BEF6-B59E3DA7B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1930"/>
            <a:ext cx="12192000" cy="563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60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7890E02-2E06-A4BB-4A83-0152D666F399}"/>
              </a:ext>
            </a:extLst>
          </p:cNvPr>
          <p:cNvSpPr/>
          <p:nvPr/>
        </p:nvSpPr>
        <p:spPr>
          <a:xfrm>
            <a:off x="0" y="-54142"/>
            <a:ext cx="12192000" cy="52938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B5431136-9D1C-140B-BACD-1D2D805A58D6}"/>
              </a:ext>
            </a:extLst>
          </p:cNvPr>
          <p:cNvSpPr txBox="1">
            <a:spLocks/>
          </p:cNvSpPr>
          <p:nvPr/>
        </p:nvSpPr>
        <p:spPr>
          <a:xfrm>
            <a:off x="1" y="46705"/>
            <a:ext cx="4331367" cy="422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卷积神经网络</a:t>
            </a:r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-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池化层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C289DF-DBA0-0283-3A93-00C811033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02" y="522956"/>
            <a:ext cx="10184732" cy="401841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CB24E29-1AC2-1361-59A8-4D3D1BC7D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217068"/>
            <a:ext cx="8396029" cy="264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423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</TotalTime>
  <Words>319</Words>
  <Application>Microsoft Office PowerPoint</Application>
  <PresentationFormat>宽屏</PresentationFormat>
  <Paragraphs>70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Adobe 黑体 Std R</vt:lpstr>
      <vt:lpstr>等线</vt:lpstr>
      <vt:lpstr>等线 Light</vt:lpstr>
      <vt:lpstr>Arial</vt:lpstr>
      <vt:lpstr>Arial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medicine framework reveals generic herb- symptom effectiveness of traditional Chinese medicine</dc:title>
  <dc:creator>Tianwei Shen</dc:creator>
  <cp:lastModifiedBy>Tianwei Shen</cp:lastModifiedBy>
  <cp:revision>152</cp:revision>
  <dcterms:created xsi:type="dcterms:W3CDTF">2023-12-04T13:01:17Z</dcterms:created>
  <dcterms:modified xsi:type="dcterms:W3CDTF">2023-12-14T01:14:08Z</dcterms:modified>
</cp:coreProperties>
</file>